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4"/>
  </p:notesMasterIdLst>
  <p:sldIdLst>
    <p:sldId id="342" r:id="rId3"/>
    <p:sldId id="340" r:id="rId4"/>
    <p:sldId id="337" r:id="rId5"/>
    <p:sldId id="343" r:id="rId6"/>
    <p:sldId id="351" r:id="rId7"/>
    <p:sldId id="354" r:id="rId8"/>
    <p:sldId id="355" r:id="rId9"/>
    <p:sldId id="345" r:id="rId10"/>
    <p:sldId id="344" r:id="rId11"/>
    <p:sldId id="346" r:id="rId12"/>
    <p:sldId id="31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BD651-8537-4FEE-8712-AB7A9B249D3C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B0D19-34CA-495C-9953-BBAF51D4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6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welcome to my A exam. The topic of my presentation is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F2DC4F-6E9A-427C-BDB2-4F8DB08915E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D443-CBAC-934A-8506-FB4DF260D8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79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Most of the existing HGR systems can only distinguish fewer than 10 hand gestures. </a:t>
            </a:r>
            <a:endParaRPr lang="en-US" dirty="0"/>
          </a:p>
          <a:p>
            <a:r>
              <a:rPr lang="en-US" dirty="0"/>
              <a:t>RMG outperform state-of-art HGR systems regarding gestures we can distinguish and accuracy we can achieve at the same time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46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facilitate human computer interaction3D virtual reality control; sign-language detection for disable people, assistive robotic control; non-contact navigation in smart cars .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800" b="1" dirty="0">
                <a:solidFill>
                  <a:schemeClr val="accent3"/>
                </a:solidFill>
              </a:rPr>
              <a:t>Eye-movement and blink for gaze control 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4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Hand gesture recognition (HGR) is a natural and effective way of human-computer interaction (HCI). </a:t>
            </a:r>
          </a:p>
          <a:p>
            <a:endParaRPr lang="en-US" sz="1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Camera based HCI though with high accuracy, requires off-body line-of-sight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LoS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cameras, vulnerable to obstruction from self and ambient. 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Invlove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privacy issue, For dynamic motions, adequate time resolution would demand high frame rates.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From near-field EM coupling, NCS modulates the dielectric change of the internal muscle groups during hand gestures onto radio signals.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Advantages : 1.non-invasive, touchless 2. forearm, not hinder finger motions 3. couple deep muscle groups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97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5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7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51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Attention mechanism enhances the important parts of the  input data and fades out the rest. Long-term dependency.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85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Conventional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sEMG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is the present gold standard in clinical applications for muscle activity detection and electro-diagnosis. 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Compared peak location and pulse width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RMG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sEMG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have a high temporal correlation and a consistent time lag. This delay may indicate the time offset between neural stimulation and muscle actuation.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1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High time resolution with low latency is an important criterion for dynamic HGR.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 camera-based methods, the high time resolution demands high frame rates with increasing cost and heavy data loads,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Conclusion: RMG can capture gestures with high speed with ultra-low latency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F2DC4F-6E9A-427C-BDB2-4F8DB08915E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9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E920-797B-4A89-BB4C-ECC9F2395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2A43B-A751-4ECA-B193-2E1664D75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C6031-883C-4B96-9279-3FFF95B10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33F0D-3B66-4486-9E63-C844DAA9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8391-6480-46F6-87E5-DF180CA0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4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A363-7931-4495-82C4-D8A79536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F751E-34A0-4DD6-BEE5-215F68736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9A36E-CC76-4E64-91EA-0111E250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222F0-A07A-4153-B115-71163CEF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078FD-CC0C-42CF-91F0-778568AB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5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28F86C-DAF0-41A2-879F-6180630ED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10D81-81F1-47DE-8837-F523DCB9A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B762C-39B1-47F3-B1C6-8C91F9FB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1F6FB-E271-48E7-A08C-59773564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B6C5E-D0AC-449E-BFA1-4519171A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31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7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7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5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7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3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C57F-2488-4564-AD51-A64A3B3D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C2BB8-5A75-45BF-A5C7-EFCF6164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B087E-C21B-4925-9CAE-07D863A7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59A5C-517A-4F20-A579-9BA9F3F2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28600-06E4-4245-BF3F-E353624E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41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0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5" y="450879"/>
            <a:ext cx="1858516" cy="1858516"/>
          </a:xfrm>
          <a:prstGeom prst="rect">
            <a:avLst/>
          </a:prstGeom>
        </p:spPr>
      </p:pic>
      <p:sp>
        <p:nvSpPr>
          <p:cNvPr id="7" name="Title 18"/>
          <p:cNvSpPr txBox="1">
            <a:spLocks/>
          </p:cNvSpPr>
          <p:nvPr userDrawn="1"/>
        </p:nvSpPr>
        <p:spPr>
          <a:xfrm>
            <a:off x="851603" y="4241800"/>
            <a:ext cx="9621328" cy="111760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267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09600" y="2819301"/>
            <a:ext cx="10464800" cy="752473"/>
          </a:xfrm>
        </p:spPr>
        <p:txBody>
          <a:bodyPr anchor="t">
            <a:normAutofit/>
          </a:bodyPr>
          <a:lstStyle>
            <a:lvl1pPr algn="l">
              <a:defRPr sz="3733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3802597"/>
            <a:ext cx="9448800" cy="1353609"/>
          </a:xfrm>
        </p:spPr>
        <p:txBody>
          <a:bodyPr anchor="t">
            <a:normAutofit/>
          </a:bodyPr>
          <a:lstStyle>
            <a:lvl1pPr marL="0" indent="0" algn="l">
              <a:buNone/>
              <a:defRPr sz="2667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70" indent="0" algn="ctr">
              <a:buNone/>
              <a:defRPr sz="2667"/>
            </a:lvl2pPr>
            <a:lvl3pPr marL="1219139" indent="0" algn="ctr">
              <a:buNone/>
              <a:defRPr sz="2400"/>
            </a:lvl3pPr>
            <a:lvl4pPr marL="1828709" indent="0" algn="ctr">
              <a:buNone/>
              <a:defRPr sz="2133"/>
            </a:lvl4pPr>
            <a:lvl5pPr marL="2438278" indent="0" algn="ctr">
              <a:buNone/>
              <a:defRPr sz="2133"/>
            </a:lvl5pPr>
            <a:lvl6pPr marL="3047848" indent="0" algn="ctr">
              <a:buNone/>
              <a:defRPr sz="2133"/>
            </a:lvl6pPr>
            <a:lvl7pPr marL="3657417" indent="0" algn="ctr">
              <a:buNone/>
              <a:defRPr sz="2133"/>
            </a:lvl7pPr>
            <a:lvl8pPr marL="4266987" indent="0" algn="ctr">
              <a:buNone/>
              <a:defRPr sz="2133"/>
            </a:lvl8pPr>
            <a:lvl9pPr marL="4876557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11200" y="5726649"/>
            <a:ext cx="3657600" cy="486833"/>
          </a:xfrm>
          <a:prstGeom prst="rect">
            <a:avLst/>
          </a:prstGeom>
        </p:spPr>
        <p:txBody>
          <a:bodyPr anchor="t"/>
          <a:lstStyle>
            <a:lvl1pPr algn="l">
              <a:defRPr sz="1867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7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8" y="1447808"/>
            <a:ext cx="11571817" cy="39989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383866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41E-5763-494E-A828-D00CE853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88EB-AED2-41D5-B4A1-562735C0AC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3052-CF77-4E25-A54E-E9EF651AD9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431867" y="222253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84968" y="4756730"/>
            <a:ext cx="1101180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267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400807" y="1447800"/>
            <a:ext cx="5400676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3869" y="615757"/>
            <a:ext cx="8739609" cy="60344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85878" y="1447800"/>
            <a:ext cx="5811727" cy="4876800"/>
          </a:xfrm>
        </p:spPr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826000" y="-69413"/>
            <a:ext cx="2540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>
                <a:solidFill>
                  <a:schemeClr val="bg1"/>
                </a:solidFill>
              </a:rPr>
              <a:t>Cornell University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E4803-1A9E-452B-8969-968E63C652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FF522-56A4-4D99-A65C-5A6579A52D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B8C13-CF37-4739-AD74-5B98789ED3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448800" y="216865"/>
            <a:ext cx="2743200" cy="366183"/>
          </a:xfrm>
        </p:spPr>
        <p:txBody>
          <a:bodyPr/>
          <a:lstStyle>
            <a:lvl1pPr>
              <a:defRPr sz="2133" b="1"/>
            </a:lvl1pPr>
          </a:lstStyle>
          <a:p>
            <a:fld id="{D18BBA3C-BC02-4541-B141-B3BB290761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0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43A3-634E-43F0-874F-6FC124797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B7562-0A9B-465C-9DE8-6B69B4072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6E37C-9A47-42AC-9F4F-981B158C0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7FEE-AAFD-481A-AF13-CF6C901D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20516-289E-4468-B43A-7DFBE5F8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8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FC85-E068-48EA-B035-3F2B0F95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E2C11-E8A9-42D8-8821-A4D18A071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BA179-F99A-4E4B-A952-61C22D3A9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8E502-E0E6-4F20-AA80-3B80CB8FF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5F8D0-09E4-4E65-A173-DB5F448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E500C-B458-49A1-8DAA-95F37E60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08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B4F0-14E2-4CDC-9DDE-6BA7E58F1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7A4FA-A0AB-4775-A957-6A019F341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E3D85-DD16-4B07-8218-09F345299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BE708-EF5F-4774-AD84-74CCDA78D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3DE68-D99A-4C50-B2ED-3CE1EC2FC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449B3-7425-43EA-AA61-1DAFF3467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CD983-4F5B-46A5-99E1-FAD925AC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C32BB7-3F91-4166-B7CC-317530F1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9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7DBE-4B5A-4250-BD5F-5D6D1A37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BB8C7-8BF9-429E-9861-14A2AE4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88CB-B8D1-4D1C-ACEE-6ADB9D81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81B2D-DB54-4262-8553-E717C47B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7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BF6A8-E4AF-4A20-8CDC-A4E8875A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7FE257-2A0F-4CF7-8B8C-79C2BDD51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35EB0-0EDD-460D-9A65-59108A88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2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EA25-FCB5-489C-ABA7-BC13908D2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3B182-3966-4103-AD9C-6E1203503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55966-82B3-46B3-8B43-95F773625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6F4E7-A2D8-467C-AE43-784F27EA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5E731-6947-40EC-BA85-1FF99A15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76649-C462-4979-8813-845BE5A0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7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D53F-E573-4601-A204-891D77F9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F7487-438C-45AA-AC0B-F7296DA5C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871A2-825D-4E06-973A-9D03DAE14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E6B9C-AC00-4E3B-89AB-7F513820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ED1DB-1759-48D3-A365-D4FA6012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83E31-E993-493D-8558-BD14B62F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3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BA6E0-8539-4DFA-8630-11779C143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D8E8E-0B5E-4AFC-996C-EA57E18C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C6757-39FF-4894-9230-47B7F1E27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6D9C2-6EF1-4B17-B839-8A1A4723E93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9F3EE-D3ED-43B8-BBAF-6A271B183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6B8CE-1D10-49F5-97B9-FA2FA3FFF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3EBF7-5CB5-423F-83B6-A28C12DF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9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C2995-0D29-4B96-9143-D1F1A09AA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A6103-C5E5-4086-BBB5-5111E0A6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E9E4E-7B11-4D82-BFE4-F0401E4F9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BA3C-BC02-4541-B141-B3BB29076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5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08" rtl="0" eaLnBrk="1" latinLnBrk="0" hangingPunct="1">
        <a:spcBef>
          <a:spcPct val="0"/>
        </a:spcBef>
        <a:buNone/>
        <a:defRPr sz="4267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457165" indent="-457165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  <a:lvl2pPr marL="990526" indent="-380973" algn="l" defTabSz="1219108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2pPr>
      <a:lvl3pPr marL="1523885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3pPr>
      <a:lvl4pPr marL="2133440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4pPr>
      <a:lvl5pPr marL="2742995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»"/>
        <a:defRPr sz="320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5pPr>
      <a:lvl6pPr marL="3352548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8" algn="l" defTabSz="1219108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5A48-89EA-453A-B471-C275D48F5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652576"/>
            <a:ext cx="10464800" cy="75247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Touchless muscle activity monitoring for </a:t>
            </a:r>
            <a:br>
              <a:rPr lang="en-US" sz="4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Hand gesture recognition</a:t>
            </a:r>
            <a:endParaRPr lang="en-US" sz="48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66973E8-3628-43EE-AD20-1C263EFC6B8E}"/>
              </a:ext>
            </a:extLst>
          </p:cNvPr>
          <p:cNvSpPr txBox="1">
            <a:spLocks/>
          </p:cNvSpPr>
          <p:nvPr/>
        </p:nvSpPr>
        <p:spPr>
          <a:xfrm>
            <a:off x="11785600" y="222253"/>
            <a:ext cx="389467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fld id="{D18BBA3C-BC02-4541-B141-B3BB29076188}" type="slidenum">
              <a:rPr lang="en-US" sz="2400">
                <a:solidFill>
                  <a:srgbClr val="4D4F53"/>
                </a:solidFill>
                <a:latin typeface="Times"/>
              </a:rPr>
              <a:pPr defTabSz="1219170"/>
              <a:t>1</a:t>
            </a:fld>
            <a:endParaRPr lang="en-US" sz="2400" dirty="0">
              <a:solidFill>
                <a:srgbClr val="4D4F53"/>
              </a:solidFill>
              <a:latin typeface="Times"/>
            </a:endParaRPr>
          </a:p>
        </p:txBody>
      </p:sp>
      <p:pic>
        <p:nvPicPr>
          <p:cNvPr id="7" name="Picture 6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D83CA4D5-F7C3-4F04-880C-618125C8C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94" y="4270259"/>
            <a:ext cx="2318173" cy="2489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E95E66-08FD-40AE-82FE-A4A71222AB02}"/>
              </a:ext>
            </a:extLst>
          </p:cNvPr>
          <p:cNvSpPr txBox="1"/>
          <p:nvPr/>
        </p:nvSpPr>
        <p:spPr>
          <a:xfrm>
            <a:off x="5024428" y="4723597"/>
            <a:ext cx="4580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Zijing Zhang, </a:t>
            </a:r>
          </a:p>
          <a:p>
            <a:r>
              <a:rPr lang="en-US" dirty="0"/>
              <a:t>PhD Candidate,  </a:t>
            </a:r>
          </a:p>
          <a:p>
            <a:r>
              <a:rPr lang="en-US" dirty="0"/>
              <a:t>2019-Expected May 2023,</a:t>
            </a:r>
          </a:p>
          <a:p>
            <a:r>
              <a:rPr lang="en-US" dirty="0"/>
              <a:t>School of Electrical and Computer Engineering </a:t>
            </a:r>
          </a:p>
          <a:p>
            <a:r>
              <a:rPr lang="en-US" dirty="0"/>
              <a:t>Cornell University, Ithaca, NY</a:t>
            </a:r>
          </a:p>
        </p:txBody>
      </p:sp>
    </p:spTree>
    <p:extLst>
      <p:ext uri="{BB962C8B-B14F-4D97-AF65-F5344CB8AC3E}">
        <p14:creationId xmlns:p14="http://schemas.microsoft.com/office/powerpoint/2010/main" val="57550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48939B-F38D-4DFC-B2EE-D4287D7E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66" y="615757"/>
            <a:ext cx="10182535" cy="603443"/>
          </a:xfrm>
        </p:spPr>
        <p:txBody>
          <a:bodyPr>
            <a:normAutofit fontScale="90000"/>
          </a:bodyPr>
          <a:lstStyle/>
          <a:p>
            <a:r>
              <a:rPr lang="en-US" sz="4267" b="1" dirty="0">
                <a:latin typeface="Times New Roman" panose="02020603050405020304" pitchFamily="18" charset="0"/>
                <a:ea typeface="SimSun" panose="02010600030101010101" pitchFamily="2" charset="-122"/>
                <a:cs typeface="Miriam" panose="020B0502050101010101" pitchFamily="34" charset="-79"/>
              </a:rPr>
              <a:t>Comparison of RMG to previous HGR works.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70AC7-A4D0-433B-BB01-E56004DA1C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8B5DB-D84A-4F15-BD11-62A37E5F05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14943" r="29248" b="56185"/>
          <a:stretch/>
        </p:blipFill>
        <p:spPr bwMode="auto">
          <a:xfrm>
            <a:off x="358875" y="1561411"/>
            <a:ext cx="11816192" cy="37351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288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1D5788-3AD6-4113-A9EF-1DEF6BF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87" y="1281038"/>
            <a:ext cx="12683065" cy="603443"/>
          </a:xfrm>
        </p:spPr>
        <p:txBody>
          <a:bodyPr>
            <a:normAutofit fontScale="90000"/>
          </a:bodyPr>
          <a:lstStyle/>
          <a:p>
            <a:r>
              <a:rPr lang="en-US" sz="4133" dirty="0">
                <a:ea typeface="Calibri" panose="020F0502020204030204" pitchFamily="34" charset="0"/>
                <a:cs typeface="Times New Roman" panose="02020603050405020304" pitchFamily="18" charset="0"/>
              </a:rPr>
              <a:t>Applications in Human Machine Interface</a:t>
            </a:r>
            <a:b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E3CAC-33E0-4406-8973-31F0D55118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97B66A3-F11F-4A12-8680-C7B5EDFE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7444" r="6963" b="8269"/>
          <a:stretch/>
        </p:blipFill>
        <p:spPr>
          <a:xfrm>
            <a:off x="727618" y="3980039"/>
            <a:ext cx="3627392" cy="1930400"/>
          </a:xfrm>
          <a:prstGeom prst="rect">
            <a:avLst/>
          </a:prstGeom>
        </p:spPr>
      </p:pic>
      <p:pic>
        <p:nvPicPr>
          <p:cNvPr id="5" name="Picture 4" descr="A picture containing text, hand&#10;&#10;Description automatically generated">
            <a:extLst>
              <a:ext uri="{FF2B5EF4-FFF2-40B4-BE49-F238E27FC236}">
                <a16:creationId xmlns:a16="http://schemas.microsoft.com/office/drawing/2014/main" id="{F2759C34-3B97-4FDB-A104-CB7DB7F55F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25" y="4023761"/>
            <a:ext cx="2457273" cy="1842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D1A9D9-4B11-4C89-BE09-A327C211C94E}"/>
              </a:ext>
            </a:extLst>
          </p:cNvPr>
          <p:cNvSpPr txBox="1"/>
          <p:nvPr/>
        </p:nvSpPr>
        <p:spPr>
          <a:xfrm>
            <a:off x="730832" y="2906307"/>
            <a:ext cx="7203637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33" dirty="0"/>
              <a:t>virtual reality gesture 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8C8BE2-BBD7-4847-A528-804DA9D646C5}"/>
              </a:ext>
            </a:extLst>
          </p:cNvPr>
          <p:cNvSpPr txBox="1"/>
          <p:nvPr/>
        </p:nvSpPr>
        <p:spPr>
          <a:xfrm>
            <a:off x="3333591" y="2009341"/>
            <a:ext cx="7203637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b="1" dirty="0"/>
              <a:t>Hand gesture recognition system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33437-7743-4E78-AE98-4D7A39BA7BC6}"/>
              </a:ext>
            </a:extLst>
          </p:cNvPr>
          <p:cNvSpPr txBox="1"/>
          <p:nvPr/>
        </p:nvSpPr>
        <p:spPr>
          <a:xfrm>
            <a:off x="4954707" y="2863198"/>
            <a:ext cx="254000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33" dirty="0"/>
              <a:t>Smart device control</a:t>
            </a:r>
          </a:p>
        </p:txBody>
      </p:sp>
      <p:pic>
        <p:nvPicPr>
          <p:cNvPr id="9" name="Picture 8" descr="A picture containing cluttered, dining table&#10;&#10;Description automatically generated">
            <a:extLst>
              <a:ext uri="{FF2B5EF4-FFF2-40B4-BE49-F238E27FC236}">
                <a16:creationId xmlns:a16="http://schemas.microsoft.com/office/drawing/2014/main" id="{F6D7ACA2-F8C6-4BC8-BE6F-7B70C9FAE3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2"/>
          <a:stretch/>
        </p:blipFill>
        <p:spPr>
          <a:xfrm>
            <a:off x="8361501" y="3973718"/>
            <a:ext cx="2540297" cy="18824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B44FAD-BDC6-4EBD-A77B-39203287C32F}"/>
              </a:ext>
            </a:extLst>
          </p:cNvPr>
          <p:cNvSpPr txBox="1"/>
          <p:nvPr/>
        </p:nvSpPr>
        <p:spPr>
          <a:xfrm>
            <a:off x="8109820" y="2860552"/>
            <a:ext cx="345440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33" dirty="0"/>
              <a:t>Virtual object manipulation</a:t>
            </a:r>
          </a:p>
        </p:txBody>
      </p:sp>
    </p:spTree>
    <p:extLst>
      <p:ext uri="{BB962C8B-B14F-4D97-AF65-F5344CB8AC3E}">
        <p14:creationId xmlns:p14="http://schemas.microsoft.com/office/powerpoint/2010/main" val="97996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644159-30F1-462A-B9DE-ECE85694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573619"/>
            <a:ext cx="10995335" cy="603443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 hand gesture recognition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826D5-A953-4008-9B04-2F0441786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C19C2-27F8-4321-8430-FAE9D8A8E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r="1235" b="6667"/>
          <a:stretch/>
        </p:blipFill>
        <p:spPr bwMode="auto">
          <a:xfrm>
            <a:off x="914402" y="1905001"/>
            <a:ext cx="1379689" cy="16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CB95F1-BB90-4893-93D2-6DD394A42F63}"/>
              </a:ext>
            </a:extLst>
          </p:cNvPr>
          <p:cNvSpPr txBox="1"/>
          <p:nvPr/>
        </p:nvSpPr>
        <p:spPr>
          <a:xfrm>
            <a:off x="2438400" y="1720333"/>
            <a:ext cx="61086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Camera-based?</a:t>
            </a:r>
          </a:p>
          <a:p>
            <a:r>
              <a:rPr lang="en-US" sz="2400" dirty="0"/>
              <a:t>Occlusion</a:t>
            </a:r>
          </a:p>
          <a:p>
            <a:r>
              <a:rPr lang="en-US" sz="2400" dirty="0"/>
              <a:t>Complex</a:t>
            </a:r>
          </a:p>
          <a:p>
            <a:r>
              <a:rPr lang="en-US" sz="2400" dirty="0"/>
              <a:t>Privacy</a:t>
            </a:r>
          </a:p>
          <a:p>
            <a:r>
              <a:rPr lang="en-US" sz="2400" dirty="0"/>
              <a:t>Latency </a:t>
            </a:r>
          </a:p>
        </p:txBody>
      </p:sp>
      <p:pic>
        <p:nvPicPr>
          <p:cNvPr id="10" name="Picture 9" descr="A wrist with a watch&#10;&#10;Description automatically generated with low confidence">
            <a:extLst>
              <a:ext uri="{FF2B5EF4-FFF2-40B4-BE49-F238E27FC236}">
                <a16:creationId xmlns:a16="http://schemas.microsoft.com/office/drawing/2014/main" id="{CB2174B9-B7C4-4D4A-86F3-8E0219D0F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1828560"/>
            <a:ext cx="2923709" cy="1600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EB5EE1-D64F-4B31-A627-91DB9861830B}"/>
              </a:ext>
            </a:extLst>
          </p:cNvPr>
          <p:cNvSpPr txBox="1"/>
          <p:nvPr/>
        </p:nvSpPr>
        <p:spPr>
          <a:xfrm>
            <a:off x="7829549" y="1694934"/>
            <a:ext cx="61086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Motion-based?</a:t>
            </a:r>
          </a:p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Bulky on finger and hand</a:t>
            </a:r>
          </a:p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Only surface motion 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C3B520-E6B6-4BF4-BD66-EF86A5EE1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4186765"/>
            <a:ext cx="3683875" cy="2097617"/>
          </a:xfrm>
          <a:prstGeom prst="rect">
            <a:avLst/>
          </a:prstGeom>
        </p:spPr>
      </p:pic>
      <p:pic>
        <p:nvPicPr>
          <p:cNvPr id="15" name="Picture 14" descr="A picture containing person&#10;&#10;Description automatically generated">
            <a:extLst>
              <a:ext uri="{FF2B5EF4-FFF2-40B4-BE49-F238E27FC236}">
                <a16:creationId xmlns:a16="http://schemas.microsoft.com/office/drawing/2014/main" id="{2243F52B-E018-48D0-A549-12DF510AF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4032539"/>
            <a:ext cx="2976128" cy="2139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249A38-2067-431F-A9CC-40B3C083FACE}"/>
              </a:ext>
            </a:extLst>
          </p:cNvPr>
          <p:cNvSpPr txBox="1"/>
          <p:nvPr/>
        </p:nvSpPr>
        <p:spPr>
          <a:xfrm>
            <a:off x="3829924" y="4445000"/>
            <a:ext cx="61086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sEMG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-based?</a:t>
            </a:r>
          </a:p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Direct skin contact</a:t>
            </a:r>
          </a:p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Ambiguity</a:t>
            </a:r>
          </a:p>
          <a:p>
            <a:r>
              <a:rPr lang="en-US" sz="2400" dirty="0"/>
              <a:t>Numerous electrodes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51F80-D77A-4D81-8606-8C564D92F4BC}"/>
              </a:ext>
            </a:extLst>
          </p:cNvPr>
          <p:cNvSpPr txBox="1"/>
          <p:nvPr/>
        </p:nvSpPr>
        <p:spPr>
          <a:xfrm>
            <a:off x="9344304" y="4186764"/>
            <a:ext cx="61086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Gloved-based?</a:t>
            </a:r>
          </a:p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Hinder hand motion</a:t>
            </a:r>
          </a:p>
          <a:p>
            <a:r>
              <a:rPr lang="en-US" sz="2400" dirty="0"/>
              <a:t>Inconvenient </a:t>
            </a:r>
          </a:p>
          <a:p>
            <a:r>
              <a:rPr lang="en-US" sz="2400" dirty="0"/>
              <a:t>Uncomfortable</a:t>
            </a:r>
          </a:p>
        </p:txBody>
      </p:sp>
    </p:spTree>
    <p:extLst>
      <p:ext uri="{BB962C8B-B14F-4D97-AF65-F5344CB8AC3E}">
        <p14:creationId xmlns:p14="http://schemas.microsoft.com/office/powerpoint/2010/main" val="6771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9E3A7-E918-48F1-9A3D-95778F5B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396877"/>
            <a:ext cx="11604935" cy="603443"/>
          </a:xfrm>
        </p:spPr>
        <p:txBody>
          <a:bodyPr>
            <a:normAutofit fontScale="90000"/>
          </a:bodyPr>
          <a:lstStyle/>
          <a:p>
            <a:r>
              <a:rPr lang="en-US" dirty="0"/>
              <a:t>RMG (radio-myography) for muscle activity sensing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793B3-B1E9-4A99-818E-F1D7F558ED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CCC74-319C-4077-A7CD-8728F172F2D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7" r="20232" b="13200"/>
          <a:stretch/>
        </p:blipFill>
        <p:spPr bwMode="auto">
          <a:xfrm>
            <a:off x="548849" y="990600"/>
            <a:ext cx="3860800" cy="447040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C31018-3EED-4B5A-A5F5-4419C3700AD6}"/>
              </a:ext>
            </a:extLst>
          </p:cNvPr>
          <p:cNvSpPr txBox="1"/>
          <p:nvPr/>
        </p:nvSpPr>
        <p:spPr>
          <a:xfrm>
            <a:off x="4622309" y="1194505"/>
            <a:ext cx="61086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Multiple-input multiple-output (MIMO) </a:t>
            </a:r>
          </a:p>
          <a:p>
            <a:r>
              <a:rPr lang="en-US" sz="2400" dirty="0"/>
              <a:t>near-field coherent sensing (NCS) radio sensor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DEA1D-D1DA-4535-860C-FB072A9327A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2" t="19225" r="31081" b="37576"/>
          <a:stretch/>
        </p:blipFill>
        <p:spPr bwMode="auto">
          <a:xfrm>
            <a:off x="5157619" y="3429000"/>
            <a:ext cx="3604903" cy="2625397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15D1D-EBAC-483F-9C99-91B211585E3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3" t="829" r="41155" b="81100"/>
          <a:stretch/>
        </p:blipFill>
        <p:spPr bwMode="auto">
          <a:xfrm>
            <a:off x="9348141" y="3957265"/>
            <a:ext cx="2765735" cy="16256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652F7E-4E65-485F-987D-4534D6CDD244}"/>
              </a:ext>
            </a:extLst>
          </p:cNvPr>
          <p:cNvSpPr txBox="1"/>
          <p:nvPr/>
        </p:nvSpPr>
        <p:spPr>
          <a:xfrm>
            <a:off x="10049520" y="3545381"/>
            <a:ext cx="212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Touchless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49106-5ECB-492E-9DC2-B82D4E29981A}"/>
              </a:ext>
            </a:extLst>
          </p:cNvPr>
          <p:cNvSpPr txBox="1"/>
          <p:nvPr/>
        </p:nvSpPr>
        <p:spPr>
          <a:xfrm>
            <a:off x="4668999" y="2218611"/>
            <a:ext cx="6134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continuous muscle actuation sensing that can be wearable and touchless, capturing both superficial and deep muscle groups.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267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DD98FE-FA6A-40A7-B5CC-7C593FCC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61" y="792811"/>
            <a:ext cx="8739609" cy="603443"/>
          </a:xfrm>
        </p:spPr>
        <p:txBody>
          <a:bodyPr>
            <a:normAutofit fontScale="90000"/>
          </a:bodyPr>
          <a:lstStyle/>
          <a:p>
            <a:pPr>
              <a:lnSpc>
                <a:spcPct val="102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4133" dirty="0">
                <a:ea typeface="SimSun" panose="02010600030101010101" pitchFamily="2" charset="-122"/>
                <a:cs typeface="Miriam" panose="020B0502050101010101" pitchFamily="34" charset="-79"/>
              </a:rPr>
              <a:t>Study protocol and </a:t>
            </a:r>
            <a:r>
              <a:rPr lang="en-US" sz="4133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cs typeface="Times New Roman" panose="02020603050405020304" pitchFamily="18" charset="0"/>
              </a:rPr>
              <a:t>data processing </a:t>
            </a:r>
            <a:br>
              <a:rPr lang="en-US" sz="2400" b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Helvetica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sz="2400" b="1" dirty="0">
                <a:latin typeface="Helvetica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41EAA-02B7-484A-8FA9-65B86D66FF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E44F17-6F19-4131-8F02-DD6B5FF6741D}"/>
              </a:ext>
            </a:extLst>
          </p:cNvPr>
          <p:cNvGrpSpPr/>
          <p:nvPr/>
        </p:nvGrpSpPr>
        <p:grpSpPr>
          <a:xfrm>
            <a:off x="355600" y="817307"/>
            <a:ext cx="9825076" cy="2737901"/>
            <a:chOff x="-1544931" y="909"/>
            <a:chExt cx="6692525" cy="17484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82666A-4271-4A99-87CA-32423D88F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63" b="36917"/>
            <a:stretch/>
          </p:blipFill>
          <p:spPr bwMode="auto">
            <a:xfrm>
              <a:off x="-1544931" y="909"/>
              <a:ext cx="6692525" cy="15112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BC7DF36D-7890-4307-AE50-D3232E79E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20042" y="1465631"/>
              <a:ext cx="3408147" cy="2836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t" anchorCtr="0">
              <a:noAutofit/>
            </a:bodyPr>
            <a:lstStyle/>
            <a:p>
              <a:pPr algn="just">
                <a:lnSpc>
                  <a:spcPts val="1600"/>
                </a:lnSpc>
                <a:spcAft>
                  <a:spcPts val="533"/>
                </a:spcAft>
              </a:pPr>
              <a:r>
                <a:rPr lang="en-US" sz="1867" dirty="0">
                  <a:latin typeface="Times New Roman" panose="02020603050405020304" pitchFamily="18" charset="0"/>
                  <a:ea typeface="SimSun" panose="02010600030101010101" pitchFamily="2" charset="-122"/>
                  <a:cs typeface="Miriam" panose="020B0502050101010101" pitchFamily="34" charset="-79"/>
                </a:rPr>
                <a:t>23 hand gestures used in the study protocol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693C0B-B81A-4FF8-B76F-BF4A91610C71}"/>
              </a:ext>
            </a:extLst>
          </p:cNvPr>
          <p:cNvGrpSpPr>
            <a:grpSpLocks/>
          </p:cNvGrpSpPr>
          <p:nvPr/>
        </p:nvGrpSpPr>
        <p:grpSpPr>
          <a:xfrm>
            <a:off x="391560" y="3651115"/>
            <a:ext cx="6517240" cy="2078609"/>
            <a:chOff x="-1741782" y="611375"/>
            <a:chExt cx="5093444" cy="12316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C2021D-B525-4C85-801D-6FD97952D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0" t="7623" r="42313" b="69158"/>
            <a:stretch/>
          </p:blipFill>
          <p:spPr bwMode="auto">
            <a:xfrm>
              <a:off x="-1741782" y="611375"/>
              <a:ext cx="5043685" cy="110210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01307C13-F3CF-499B-A9A2-CCE93698E0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32731" y="1645630"/>
              <a:ext cx="3784393" cy="19741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t" anchorCtr="0">
              <a:spAutoFit/>
            </a:bodyPr>
            <a:lstStyle/>
            <a:p>
              <a:pPr algn="just">
                <a:lnSpc>
                  <a:spcPts val="1600"/>
                </a:lnSpc>
                <a:spcAft>
                  <a:spcPts val="533"/>
                </a:spcAft>
              </a:pPr>
              <a:r>
                <a:rPr lang="en-US" sz="1867" dirty="0">
                  <a:latin typeface="Times New Roman" panose="02020603050405020304" pitchFamily="18" charset="0"/>
                  <a:ea typeface="SimSun" panose="02010600030101010101" pitchFamily="2" charset="-122"/>
                  <a:cs typeface="Miriam" panose="020B0502050101010101" pitchFamily="34" charset="-79"/>
                </a:rPr>
                <a:t>data pre-processing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EF2DD7B-5905-45CB-9AC2-F6F318C300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0" t="6111" r="48753" b="43016"/>
          <a:stretch/>
        </p:blipFill>
        <p:spPr bwMode="auto">
          <a:xfrm>
            <a:off x="6641980" y="3057345"/>
            <a:ext cx="3997708" cy="377316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CFCE1F-D883-42C2-AF2E-074C7257A325}"/>
              </a:ext>
            </a:extLst>
          </p:cNvPr>
          <p:cNvSpPr txBox="1"/>
          <p:nvPr/>
        </p:nvSpPr>
        <p:spPr>
          <a:xfrm>
            <a:off x="10111895" y="1396254"/>
            <a:ext cx="2174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 participants 5,847 samples </a:t>
            </a:r>
          </a:p>
          <a:p>
            <a:r>
              <a:rPr lang="en-US" sz="2400" dirty="0"/>
              <a:t>23 gestures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790D6-37F8-4AAE-AC67-F30042789B65}"/>
              </a:ext>
            </a:extLst>
          </p:cNvPr>
          <p:cNvSpPr txBox="1"/>
          <p:nvPr/>
        </p:nvSpPr>
        <p:spPr>
          <a:xfrm>
            <a:off x="1287262" y="5729724"/>
            <a:ext cx="492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gesture is segmented into 5s time window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A3749-EB3F-4209-B713-5E0A5053A0DE}"/>
              </a:ext>
            </a:extLst>
          </p:cNvPr>
          <p:cNvSpPr txBox="1"/>
          <p:nvPr/>
        </p:nvSpPr>
        <p:spPr>
          <a:xfrm>
            <a:off x="10504341" y="4020599"/>
            <a:ext cx="2075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time series 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2D spectrogram</a:t>
            </a:r>
          </a:p>
          <a:p>
            <a:pPr marL="342900" indent="-342900">
              <a:buAutoNum type="arabicPeriod"/>
            </a:pPr>
            <a:r>
              <a:rPr lang="en-US" dirty="0"/>
              <a:t>STFT</a:t>
            </a:r>
          </a:p>
          <a:p>
            <a:pPr marL="342900" indent="-342900">
              <a:buAutoNum type="arabicPeriod"/>
            </a:pPr>
            <a:r>
              <a:rPr lang="en-US" dirty="0"/>
              <a:t>CWT</a:t>
            </a:r>
          </a:p>
        </p:txBody>
      </p:sp>
    </p:spTree>
    <p:extLst>
      <p:ext uri="{BB962C8B-B14F-4D97-AF65-F5344CB8AC3E}">
        <p14:creationId xmlns:p14="http://schemas.microsoft.com/office/powerpoint/2010/main" val="35689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0066A-F99B-4A05-82F1-8FBE623C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332" y="505125"/>
            <a:ext cx="10490193" cy="603443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results </a:t>
            </a:r>
            <a:br>
              <a:rPr lang="en-US" dirty="0"/>
            </a:br>
            <a:r>
              <a:rPr lang="en-US" dirty="0"/>
              <a:t>using deep learning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49F55-58DD-4AE9-B5B4-218CC69DE1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B4616-79DC-4047-A206-C90C0147CE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13340" r="57257" b="22267"/>
          <a:stretch/>
        </p:blipFill>
        <p:spPr bwMode="auto">
          <a:xfrm>
            <a:off x="406400" y="324696"/>
            <a:ext cx="6626931" cy="64960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B02333-8465-4663-B174-22371065CC1F}"/>
              </a:ext>
            </a:extLst>
          </p:cNvPr>
          <p:cNvSpPr txBox="1"/>
          <p:nvPr/>
        </p:nvSpPr>
        <p:spPr>
          <a:xfrm>
            <a:off x="7238409" y="1977989"/>
            <a:ext cx="345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Miriam" panose="020B0502050101010101" pitchFamily="34" charset="-79"/>
              </a:rPr>
              <a:t>personal training model</a:t>
            </a:r>
            <a:endParaRPr lang="en-US" sz="266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C7A26-5DAB-47AD-B02B-0E88212243B0}"/>
              </a:ext>
            </a:extLst>
          </p:cNvPr>
          <p:cNvSpPr txBox="1"/>
          <p:nvPr/>
        </p:nvSpPr>
        <p:spPr>
          <a:xfrm>
            <a:off x="7282301" y="5279844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7-fold CV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3FD6F-C447-4549-A0E7-1CF12C91712F}"/>
              </a:ext>
            </a:extLst>
          </p:cNvPr>
          <p:cNvSpPr txBox="1"/>
          <p:nvPr/>
        </p:nvSpPr>
        <p:spPr>
          <a:xfrm>
            <a:off x="7282301" y="3309075"/>
            <a:ext cx="2923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Model: </a:t>
            </a:r>
          </a:p>
          <a:p>
            <a:r>
              <a:rPr lang="en-US" sz="2400" dirty="0"/>
              <a:t>Vision transformer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32DD06-9131-4F33-81F2-9A0121EAB989}"/>
              </a:ext>
            </a:extLst>
          </p:cNvPr>
          <p:cNvSpPr/>
          <p:nvPr/>
        </p:nvSpPr>
        <p:spPr>
          <a:xfrm>
            <a:off x="711200" y="6273801"/>
            <a:ext cx="406400" cy="31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69D53-6DE0-4C48-A525-1AF602CE2C83}"/>
              </a:ext>
            </a:extLst>
          </p:cNvPr>
          <p:cNvSpPr txBox="1"/>
          <p:nvPr/>
        </p:nvSpPr>
        <p:spPr>
          <a:xfrm>
            <a:off x="2641600" y="517529"/>
            <a:ext cx="34544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Overall accuracy=99.0%</a:t>
            </a:r>
          </a:p>
        </p:txBody>
      </p:sp>
    </p:spTree>
    <p:extLst>
      <p:ext uri="{BB962C8B-B14F-4D97-AF65-F5344CB8AC3E}">
        <p14:creationId xmlns:p14="http://schemas.microsoft.com/office/powerpoint/2010/main" val="4598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F331A68-B3B5-4D70-BD3C-E627FD606A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3" t="13230" r="20084" b="22268"/>
          <a:stretch/>
        </p:blipFill>
        <p:spPr bwMode="auto">
          <a:xfrm>
            <a:off x="404907" y="267840"/>
            <a:ext cx="6672843" cy="6513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E0066A-F99B-4A05-82F1-8FBE623C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332" y="505125"/>
            <a:ext cx="10490193" cy="603443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results </a:t>
            </a:r>
            <a:br>
              <a:rPr lang="en-US" dirty="0"/>
            </a:br>
            <a:r>
              <a:rPr lang="en-US" dirty="0"/>
              <a:t>using deep learning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49F55-58DD-4AE9-B5B4-218CC69DE1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3FD6F-C447-4549-A0E7-1CF12C91712F}"/>
              </a:ext>
            </a:extLst>
          </p:cNvPr>
          <p:cNvSpPr txBox="1"/>
          <p:nvPr/>
        </p:nvSpPr>
        <p:spPr>
          <a:xfrm>
            <a:off x="7197307" y="5576505"/>
            <a:ext cx="38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Model: </a:t>
            </a:r>
          </a:p>
          <a:p>
            <a:r>
              <a:rPr lang="en-US" sz="2400" dirty="0"/>
              <a:t>Vision transformer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32DD06-9131-4F33-81F2-9A0121EAB989}"/>
              </a:ext>
            </a:extLst>
          </p:cNvPr>
          <p:cNvSpPr/>
          <p:nvPr/>
        </p:nvSpPr>
        <p:spPr>
          <a:xfrm>
            <a:off x="711200" y="6273800"/>
            <a:ext cx="406400" cy="316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69D53-6DE0-4C48-A525-1AF602CE2C83}"/>
              </a:ext>
            </a:extLst>
          </p:cNvPr>
          <p:cNvSpPr txBox="1"/>
          <p:nvPr/>
        </p:nvSpPr>
        <p:spPr>
          <a:xfrm>
            <a:off x="4267200" y="728241"/>
            <a:ext cx="34544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Overall accuracy=96.6%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99F79-DF74-445C-981F-442F699D45A5}"/>
              </a:ext>
            </a:extLst>
          </p:cNvPr>
          <p:cNvSpPr txBox="1"/>
          <p:nvPr/>
        </p:nvSpPr>
        <p:spPr>
          <a:xfrm>
            <a:off x="7128652" y="1701801"/>
            <a:ext cx="4876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Transfer learning on the unseen participant by 1/5 of new data.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BD17A-4469-4D2C-BCED-D4E815037684}"/>
              </a:ext>
            </a:extLst>
          </p:cNvPr>
          <p:cNvSpPr txBox="1"/>
          <p:nvPr/>
        </p:nvSpPr>
        <p:spPr>
          <a:xfrm>
            <a:off x="7197307" y="2863323"/>
            <a:ext cx="2974756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/>
              <a:t>Pre-train</a:t>
            </a:r>
            <a:r>
              <a:rPr lang="en-US" sz="2133" dirty="0"/>
              <a:t> on </a:t>
            </a:r>
          </a:p>
          <a:p>
            <a:r>
              <a:rPr lang="en-US" sz="2133" dirty="0"/>
              <a:t>general model</a:t>
            </a:r>
          </a:p>
          <a:p>
            <a:endParaRPr lang="en-US" sz="2133" dirty="0"/>
          </a:p>
          <a:p>
            <a:r>
              <a:rPr lang="en-US" sz="2133" b="1" dirty="0"/>
              <a:t>Fine-tune </a:t>
            </a:r>
            <a:r>
              <a:rPr lang="en-US" sz="2133" dirty="0"/>
              <a:t>by </a:t>
            </a:r>
          </a:p>
          <a:p>
            <a:r>
              <a:rPr lang="en-US" sz="2133" dirty="0"/>
              <a:t>few cases of </a:t>
            </a:r>
          </a:p>
          <a:p>
            <a:r>
              <a:rPr lang="en-US" sz="2133" dirty="0"/>
              <a:t>new participant</a:t>
            </a:r>
          </a:p>
        </p:txBody>
      </p:sp>
    </p:spTree>
    <p:extLst>
      <p:ext uri="{BB962C8B-B14F-4D97-AF65-F5344CB8AC3E}">
        <p14:creationId xmlns:p14="http://schemas.microsoft.com/office/powerpoint/2010/main" val="156169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BE2E9-F82B-46BB-A8E1-6F6839C9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399389"/>
            <a:ext cx="8245501" cy="366183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on classification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AEDCD-7307-4A97-AE1D-DCC3836FE2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A837-BE7E-405A-8F0E-68897DDD06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20" y="1092187"/>
            <a:ext cx="4822761" cy="2646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FF5A1-C9D1-42F8-8A09-EEE7613B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4295" y="920223"/>
            <a:ext cx="2989231" cy="2992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F1B32-4A40-4DC5-B6B0-DF062748A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" b="274"/>
          <a:stretch/>
        </p:blipFill>
        <p:spPr>
          <a:xfrm>
            <a:off x="5892801" y="4065209"/>
            <a:ext cx="4618633" cy="2546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790EA-8FB4-4823-9E40-3767DF1463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69" r="5902"/>
          <a:stretch/>
        </p:blipFill>
        <p:spPr>
          <a:xfrm>
            <a:off x="626746" y="4045292"/>
            <a:ext cx="4183692" cy="2515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A30D8-D283-4247-AF1F-6065A8859A18}"/>
              </a:ext>
            </a:extLst>
          </p:cNvPr>
          <p:cNvSpPr txBox="1"/>
          <p:nvPr/>
        </p:nvSpPr>
        <p:spPr>
          <a:xfrm>
            <a:off x="626746" y="3429000"/>
            <a:ext cx="716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9BD2D-6D3D-43F9-B9A8-E4B6214C9AF0}"/>
              </a:ext>
            </a:extLst>
          </p:cNvPr>
          <p:cNvSpPr txBox="1"/>
          <p:nvPr/>
        </p:nvSpPr>
        <p:spPr>
          <a:xfrm>
            <a:off x="6156850" y="3349254"/>
            <a:ext cx="716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2F539-EE4D-4294-8890-2A7F1BF4C6BF}"/>
              </a:ext>
            </a:extLst>
          </p:cNvPr>
          <p:cNvSpPr txBox="1"/>
          <p:nvPr/>
        </p:nvSpPr>
        <p:spPr>
          <a:xfrm>
            <a:off x="583218" y="6191174"/>
            <a:ext cx="716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23EB0-E400-4C5B-A039-EF6567D58FCC}"/>
              </a:ext>
            </a:extLst>
          </p:cNvPr>
          <p:cNvSpPr txBox="1"/>
          <p:nvPr/>
        </p:nvSpPr>
        <p:spPr>
          <a:xfrm>
            <a:off x="5809836" y="6158123"/>
            <a:ext cx="716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1ED73-1B9B-479D-92EA-7EC52DE6A3D1}"/>
              </a:ext>
            </a:extLst>
          </p:cNvPr>
          <p:cNvSpPr txBox="1"/>
          <p:nvPr/>
        </p:nvSpPr>
        <p:spPr>
          <a:xfrm>
            <a:off x="3304827" y="808777"/>
            <a:ext cx="6108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Miriam" panose="020B0502050101010101" pitchFamily="34" charset="-79"/>
              </a:rPr>
              <a:t>personal training model</a:t>
            </a:r>
            <a:endParaRPr lang="en-US" sz="2667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BB2B14-7F77-4D2B-A150-921E9C7E9266}"/>
              </a:ext>
            </a:extLst>
          </p:cNvPr>
          <p:cNvSpPr txBox="1"/>
          <p:nvPr/>
        </p:nvSpPr>
        <p:spPr>
          <a:xfrm>
            <a:off x="2946399" y="3716391"/>
            <a:ext cx="6108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Miriam" panose="020B0502050101010101" pitchFamily="34" charset="-79"/>
              </a:rPr>
              <a:t>Transfer learning for unseen users </a:t>
            </a:r>
            <a:endParaRPr lang="en-US" sz="266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31AC3-55F7-4BF6-9CB5-3C8DCA3EFBF0}"/>
              </a:ext>
            </a:extLst>
          </p:cNvPr>
          <p:cNvSpPr txBox="1"/>
          <p:nvPr/>
        </p:nvSpPr>
        <p:spPr>
          <a:xfrm>
            <a:off x="9357073" y="1323741"/>
            <a:ext cx="3175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Vision </a:t>
            </a:r>
          </a:p>
          <a:p>
            <a:r>
              <a:rPr lang="en-US" sz="2400" dirty="0"/>
              <a:t>Transformer outperformed </a:t>
            </a:r>
          </a:p>
          <a:p>
            <a:r>
              <a:rPr lang="en-US" sz="2400" dirty="0"/>
              <a:t>CNN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B60BCE-81C4-4CBA-814E-BD34326177A9}"/>
              </a:ext>
            </a:extLst>
          </p:cNvPr>
          <p:cNvSpPr txBox="1"/>
          <p:nvPr/>
        </p:nvSpPr>
        <p:spPr>
          <a:xfrm>
            <a:off x="5001407" y="1571107"/>
            <a:ext cx="1998685" cy="10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33" dirty="0"/>
              <a:t>Ensemble </a:t>
            </a:r>
          </a:p>
          <a:p>
            <a:r>
              <a:rPr lang="en-US" sz="2133" dirty="0"/>
              <a:t>boosts </a:t>
            </a:r>
          </a:p>
          <a:p>
            <a:r>
              <a:rPr lang="en-US" sz="2133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22152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11C48-ADBD-4410-B8EE-767882B6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28" y="307429"/>
            <a:ext cx="8739609" cy="603443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with </a:t>
            </a:r>
            <a:r>
              <a:rPr lang="en-US" dirty="0" err="1"/>
              <a:t>sEMG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F967A-1870-4EDA-AC75-378FAB3293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7E1770-6B4B-47ED-9CB7-8E670CB6B72C}"/>
              </a:ext>
            </a:extLst>
          </p:cNvPr>
          <p:cNvGrpSpPr/>
          <p:nvPr/>
        </p:nvGrpSpPr>
        <p:grpSpPr>
          <a:xfrm>
            <a:off x="6400800" y="185516"/>
            <a:ext cx="3514307" cy="1249901"/>
            <a:chOff x="1612899" y="5024513"/>
            <a:chExt cx="3690974" cy="14190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2BEFF5-F7BF-4898-BEA1-6890EB90A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2899" y="5172190"/>
              <a:ext cx="3690974" cy="12713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70DC34-7BB2-4937-BB09-1D7A7E7EE937}"/>
                </a:ext>
              </a:extLst>
            </p:cNvPr>
            <p:cNvSpPr txBox="1"/>
            <p:nvPr/>
          </p:nvSpPr>
          <p:spPr>
            <a:xfrm>
              <a:off x="2276980" y="5404301"/>
              <a:ext cx="1049785" cy="43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b="1" dirty="0"/>
                <a:t>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05FA3-AA71-4D32-AA55-943AEEB4E0DF}"/>
                </a:ext>
              </a:extLst>
            </p:cNvPr>
            <p:cNvSpPr txBox="1"/>
            <p:nvPr/>
          </p:nvSpPr>
          <p:spPr>
            <a:xfrm>
              <a:off x="3080404" y="5459651"/>
              <a:ext cx="1049785" cy="477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133" b="1" dirty="0"/>
                <a:t>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5A6A91-D1F4-4DB6-AF67-41D562BC0354}"/>
                </a:ext>
              </a:extLst>
            </p:cNvPr>
            <p:cNvSpPr txBox="1"/>
            <p:nvPr/>
          </p:nvSpPr>
          <p:spPr>
            <a:xfrm>
              <a:off x="3480611" y="5653066"/>
              <a:ext cx="1049785" cy="570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667" b="1" dirty="0"/>
                <a:t>-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A34F42-75C7-476A-B03C-6FE317392047}"/>
                </a:ext>
              </a:extLst>
            </p:cNvPr>
            <p:cNvSpPr/>
            <p:nvPr/>
          </p:nvSpPr>
          <p:spPr>
            <a:xfrm>
              <a:off x="2780249" y="5219419"/>
              <a:ext cx="825047" cy="2226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84B634-518E-4DA5-BCCA-E65B1BF2D4E2}"/>
                </a:ext>
              </a:extLst>
            </p:cNvPr>
            <p:cNvSpPr txBox="1"/>
            <p:nvPr/>
          </p:nvSpPr>
          <p:spPr>
            <a:xfrm>
              <a:off x="2729603" y="5024513"/>
              <a:ext cx="1194322" cy="477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sEMG</a:t>
              </a:r>
              <a:r>
                <a:rPr lang="en-US" sz="2133" b="1" dirty="0">
                  <a:highlight>
                    <a:srgbClr val="FFFF00"/>
                  </a:highlight>
                </a:rPr>
                <a:t> 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BD54D-EF74-43D1-9D17-9EDF0A07F582}"/>
              </a:ext>
            </a:extLst>
          </p:cNvPr>
          <p:cNvGrpSpPr/>
          <p:nvPr/>
        </p:nvGrpSpPr>
        <p:grpSpPr>
          <a:xfrm>
            <a:off x="1350375" y="1537637"/>
            <a:ext cx="9158452" cy="2366723"/>
            <a:chOff x="158588" y="-19063"/>
            <a:chExt cx="6869759" cy="17717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5B8D5D-54C5-464B-81FA-E0A33C3C7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5" t="38665" r="2640" b="22738"/>
            <a:stretch/>
          </p:blipFill>
          <p:spPr bwMode="auto">
            <a:xfrm>
              <a:off x="158588" y="-19063"/>
              <a:ext cx="6087792" cy="149164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4DC30621-E0D6-4191-8B0C-E163E9AD79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55" y="1434955"/>
              <a:ext cx="6510892" cy="31772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t" anchorCtr="0">
              <a:noAutofit/>
            </a:bodyPr>
            <a:lstStyle/>
            <a:p>
              <a:pPr algn="just">
                <a:lnSpc>
                  <a:spcPts val="1600"/>
                </a:lnSpc>
                <a:spcAft>
                  <a:spcPts val="533"/>
                </a:spcAft>
              </a:pPr>
              <a:r>
                <a:rPr 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Miriam" panose="020B0502050101010101" pitchFamily="34" charset="-79"/>
                </a:rPr>
                <a:t>RMG and </a:t>
              </a:r>
              <a:r>
                <a:rPr lang="en-US" sz="1600" dirty="0" err="1">
                  <a:latin typeface="Times New Roman" panose="02020603050405020304" pitchFamily="18" charset="0"/>
                  <a:ea typeface="SimSun" panose="02010600030101010101" pitchFamily="2" charset="-122"/>
                  <a:cs typeface="Miriam" panose="020B0502050101010101" pitchFamily="34" charset="-79"/>
                </a:rPr>
                <a:t>sEMG</a:t>
              </a:r>
              <a:r>
                <a:rPr 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Miriam" panose="020B0502050101010101" pitchFamily="34" charset="-79"/>
                </a:rPr>
                <a:t> waveforms for various gestures by DTW averaging on all samples</a:t>
              </a: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954FEAE-B2FE-4FF0-8473-C45D2C2893D7}"/>
              </a:ext>
            </a:extLst>
          </p:cNvPr>
          <p:cNvGraphicFramePr>
            <a:graphicFrameLocks noGrp="1"/>
          </p:cNvGraphicFramePr>
          <p:nvPr/>
        </p:nvGraphicFramePr>
        <p:xfrm>
          <a:off x="8432801" y="4641440"/>
          <a:ext cx="3454500" cy="1129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450615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226539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99368121"/>
                    </a:ext>
                  </a:extLst>
                </a:gridCol>
                <a:gridCol w="569337">
                  <a:extLst>
                    <a:ext uri="{9D8B030D-6E8A-4147-A177-3AD203B41FA5}">
                      <a16:colId xmlns:a16="http://schemas.microsoft.com/office/drawing/2014/main" val="955428739"/>
                    </a:ext>
                  </a:extLst>
                </a:gridCol>
                <a:gridCol w="649963">
                  <a:extLst>
                    <a:ext uri="{9D8B030D-6E8A-4147-A177-3AD203B41FA5}">
                      <a16:colId xmlns:a16="http://schemas.microsoft.com/office/drawing/2014/main" val="1214621363"/>
                    </a:ext>
                  </a:extLst>
                </a:gridCol>
              </a:tblGrid>
              <a:tr h="2647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Exp: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µ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94044575"/>
                  </a:ext>
                </a:extLst>
              </a:tr>
              <a:tr h="4080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RMG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99.0%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98.5%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98.7%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98.7%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55750156"/>
                  </a:ext>
                </a:extLst>
              </a:tr>
              <a:tr h="45874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 dirty="0" err="1">
                          <a:effectLst/>
                        </a:rPr>
                        <a:t>sEMG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68.2%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70.8%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66.7%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68.6%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93342556"/>
                  </a:ext>
                </a:extLst>
              </a:tr>
            </a:tbl>
          </a:graphicData>
        </a:graphic>
      </p:graphicFrame>
      <p:sp>
        <p:nvSpPr>
          <p:cNvPr id="17" name="Rectangle 1">
            <a:extLst>
              <a:ext uri="{FF2B5EF4-FFF2-40B4-BE49-F238E27FC236}">
                <a16:creationId xmlns:a16="http://schemas.microsoft.com/office/drawing/2014/main" id="{4480F811-BD44-4576-8A7C-9AAC91138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1804" y="3923534"/>
            <a:ext cx="2399055" cy="106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tabLst>
                <a:tab pos="304792" algn="l"/>
                <a:tab pos="609585" algn="l"/>
              </a:tabLst>
            </a:pPr>
            <a:r>
              <a:rPr lang="en-US" altLang="en-US" sz="1867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Accuracy comparison </a:t>
            </a:r>
          </a:p>
          <a:p>
            <a:pPr defTabSz="1219170">
              <a:tabLst>
                <a:tab pos="304792" algn="l"/>
                <a:tab pos="609585" algn="l"/>
              </a:tabLst>
            </a:pPr>
            <a:r>
              <a:rPr lang="en-US" altLang="en-US" sz="1867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RMG vs. </a:t>
            </a:r>
            <a:r>
              <a:rPr lang="en-US" altLang="en-US" sz="1867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sEMG</a:t>
            </a:r>
            <a:endParaRPr lang="en-US" altLang="en-US" sz="1867" dirty="0"/>
          </a:p>
          <a:p>
            <a:pPr defTabSz="1219170">
              <a:tabLst>
                <a:tab pos="304792" algn="l"/>
                <a:tab pos="609585" algn="l"/>
              </a:tabLst>
            </a:pPr>
            <a:endParaRPr lang="en-US" alt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8EB4C-C5FA-4519-8C0C-3297075299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0" t="29424" r="47635" b="44195"/>
          <a:stretch/>
        </p:blipFill>
        <p:spPr bwMode="auto">
          <a:xfrm>
            <a:off x="406400" y="3819219"/>
            <a:ext cx="4793803" cy="2774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45CA7D-BB33-436A-88D0-FCF632492F6D}"/>
              </a:ext>
            </a:extLst>
          </p:cNvPr>
          <p:cNvSpPr txBox="1"/>
          <p:nvPr/>
        </p:nvSpPr>
        <p:spPr>
          <a:xfrm>
            <a:off x="4663054" y="4713300"/>
            <a:ext cx="3566545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133" dirty="0">
                <a:latin typeface="Times New Roman" panose="02020603050405020304" pitchFamily="18" charset="0"/>
                <a:ea typeface="SimSun" panose="02010600030101010101" pitchFamily="2" charset="-122"/>
              </a:rPr>
              <a:t>High temporal correlation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133" dirty="0">
                <a:latin typeface="Times New Roman" panose="02020603050405020304" pitchFamily="18" charset="0"/>
                <a:ea typeface="SimSun" panose="02010600030101010101" pitchFamily="2" charset="-122"/>
              </a:rPr>
              <a:t>Consistent time lag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5881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F181E-6408-46CF-A8CD-6D3582672F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BBA3C-BC02-4541-B141-B3BB2907618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DC4D4-C95C-4C00-AB0F-54FCA34159E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2" r="41155" b="57162"/>
          <a:stretch/>
        </p:blipFill>
        <p:spPr bwMode="auto">
          <a:xfrm>
            <a:off x="354418" y="1556681"/>
            <a:ext cx="5591485" cy="3241935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FFF0-3E21-4EE2-A588-D2B5AD090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7200" y="2108200"/>
            <a:ext cx="4898331" cy="227310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47876FB-0004-406F-AA68-B5D0A813C670}"/>
              </a:ext>
            </a:extLst>
          </p:cNvPr>
          <p:cNvGraphicFramePr>
            <a:graphicFrameLocks noGrp="1"/>
          </p:cNvGraphicFramePr>
          <p:nvPr/>
        </p:nvGraphicFramePr>
        <p:xfrm>
          <a:off x="7643101" y="4546600"/>
          <a:ext cx="3577533" cy="208322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92511">
                  <a:extLst>
                    <a:ext uri="{9D8B030D-6E8A-4147-A177-3AD203B41FA5}">
                      <a16:colId xmlns:a16="http://schemas.microsoft.com/office/drawing/2014/main" val="4244112568"/>
                    </a:ext>
                  </a:extLst>
                </a:gridCol>
                <a:gridCol w="1192511">
                  <a:extLst>
                    <a:ext uri="{9D8B030D-6E8A-4147-A177-3AD203B41FA5}">
                      <a16:colId xmlns:a16="http://schemas.microsoft.com/office/drawing/2014/main" val="1797875178"/>
                    </a:ext>
                  </a:extLst>
                </a:gridCol>
                <a:gridCol w="1192511">
                  <a:extLst>
                    <a:ext uri="{9D8B030D-6E8A-4147-A177-3AD203B41FA5}">
                      <a16:colId xmlns:a16="http://schemas.microsoft.com/office/drawing/2014/main" val="922308722"/>
                    </a:ext>
                  </a:extLst>
                </a:gridCol>
              </a:tblGrid>
              <a:tr h="416645">
                <a:tc rowSpan="3"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 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endParaRPr lang="en-US" sz="1900" dirty="0">
                        <a:effectLst/>
                      </a:endParaRPr>
                    </a:p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Timing Test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90730"/>
                  </a:ext>
                </a:extLst>
              </a:tr>
              <a:tr h="4166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endParaRPr lang="en-US" sz="1900" dirty="0">
                        <a:effectLst/>
                      </a:endParaRPr>
                    </a:p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150 beats/minute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542967"/>
                  </a:ext>
                </a:extLst>
              </a:tr>
              <a:tr h="4166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endParaRPr lang="en-US" sz="1900" dirty="0">
                        <a:effectLst/>
                      </a:endParaRPr>
                    </a:p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µ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endParaRPr lang="en-US" sz="1900" dirty="0">
                        <a:effectLst/>
                      </a:endParaRPr>
                    </a:p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σ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17162941"/>
                  </a:ext>
                </a:extLst>
              </a:tr>
              <a:tr h="41664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endParaRPr lang="en-US" sz="1900" dirty="0">
                        <a:effectLst/>
                      </a:endParaRPr>
                    </a:p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RMG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endParaRPr lang="en-US" sz="1900" dirty="0">
                        <a:effectLst/>
                      </a:endParaRPr>
                    </a:p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0.40 s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endParaRPr lang="en-US" sz="1900" dirty="0">
                        <a:effectLst/>
                      </a:endParaRPr>
                    </a:p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38 </a:t>
                      </a:r>
                      <a:r>
                        <a:rPr lang="en-US" sz="1900" dirty="0" err="1">
                          <a:effectLst/>
                        </a:rPr>
                        <a:t>ms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212676851"/>
                  </a:ext>
                </a:extLst>
              </a:tr>
              <a:tr h="41664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endParaRPr lang="en-US" sz="1900" dirty="0">
                        <a:effectLst/>
                      </a:endParaRPr>
                    </a:p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 err="1">
                          <a:effectLst/>
                        </a:rPr>
                        <a:t>sEMG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endParaRPr lang="en-US" sz="1900" dirty="0">
                        <a:effectLst/>
                      </a:endParaRPr>
                    </a:p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0.40 s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endParaRPr lang="en-US" sz="1900" dirty="0">
                        <a:effectLst/>
                      </a:endParaRPr>
                    </a:p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55 </a:t>
                      </a:r>
                      <a:r>
                        <a:rPr lang="en-US" sz="1900" dirty="0" err="1">
                          <a:effectLst/>
                        </a:rPr>
                        <a:t>ms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8696165"/>
                  </a:ext>
                </a:extLst>
              </a:tr>
            </a:tbl>
          </a:graphicData>
        </a:graphic>
      </p:graphicFrame>
      <p:sp>
        <p:nvSpPr>
          <p:cNvPr id="9" name="Title 2">
            <a:extLst>
              <a:ext uri="{FF2B5EF4-FFF2-40B4-BE49-F238E27FC236}">
                <a16:creationId xmlns:a16="http://schemas.microsoft.com/office/drawing/2014/main" id="{8FA3052C-4008-4829-8C43-5283C56A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10" y="431028"/>
            <a:ext cx="8739609" cy="603443"/>
          </a:xfrm>
        </p:spPr>
        <p:txBody>
          <a:bodyPr>
            <a:noAutofit/>
          </a:bodyPr>
          <a:lstStyle/>
          <a:p>
            <a:r>
              <a:rPr lang="en-US" sz="3733" dirty="0"/>
              <a:t>Variation in </a:t>
            </a:r>
            <a:br>
              <a:rPr lang="en-US" sz="3733" dirty="0"/>
            </a:br>
            <a:r>
              <a:rPr lang="en-US" sz="3733" dirty="0"/>
              <a:t>experimental design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C99A9ED1-7550-48B4-9724-DA6B5BBE3DBF}"/>
              </a:ext>
            </a:extLst>
          </p:cNvPr>
          <p:cNvSpPr txBox="1">
            <a:spLocks/>
          </p:cNvSpPr>
          <p:nvPr/>
        </p:nvSpPr>
        <p:spPr>
          <a:xfrm>
            <a:off x="7213601" y="405343"/>
            <a:ext cx="8739609" cy="60344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/>
              <a:t>Timing and latency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1B5369-A1A3-4C49-B661-95CD406FC78D}"/>
              </a:ext>
            </a:extLst>
          </p:cNvPr>
          <p:cNvGraphicFramePr>
            <a:graphicFrameLocks noGrp="1"/>
          </p:cNvGraphicFramePr>
          <p:nvPr/>
        </p:nvGraphicFramePr>
        <p:xfrm>
          <a:off x="1219761" y="5054600"/>
          <a:ext cx="3860802" cy="82787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42724">
                  <a:extLst>
                    <a:ext uri="{9D8B030D-6E8A-4147-A177-3AD203B41FA5}">
                      <a16:colId xmlns:a16="http://schemas.microsoft.com/office/drawing/2014/main" val="2057519143"/>
                    </a:ext>
                  </a:extLst>
                </a:gridCol>
                <a:gridCol w="881827">
                  <a:extLst>
                    <a:ext uri="{9D8B030D-6E8A-4147-A177-3AD203B41FA5}">
                      <a16:colId xmlns:a16="http://schemas.microsoft.com/office/drawing/2014/main" val="1604775259"/>
                    </a:ext>
                  </a:extLst>
                </a:gridCol>
                <a:gridCol w="719451">
                  <a:extLst>
                    <a:ext uri="{9D8B030D-6E8A-4147-A177-3AD203B41FA5}">
                      <a16:colId xmlns:a16="http://schemas.microsoft.com/office/drawing/2014/main" val="664936759"/>
                    </a:ext>
                  </a:extLst>
                </a:gridCol>
                <a:gridCol w="916800">
                  <a:extLst>
                    <a:ext uri="{9D8B030D-6E8A-4147-A177-3AD203B41FA5}">
                      <a16:colId xmlns:a16="http://schemas.microsoft.com/office/drawing/2014/main" val="2319331782"/>
                    </a:ext>
                  </a:extLst>
                </a:gridCol>
              </a:tblGrid>
              <a:tr h="41122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>
                          <a:effectLst/>
                        </a:rPr>
                        <a:t> 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Notch</a:t>
                      </a:r>
                    </a:p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(a)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</a:tabLst>
                        <a:defRPr/>
                      </a:pPr>
                      <a:r>
                        <a:rPr lang="en-US" sz="1900" dirty="0">
                          <a:effectLst/>
                        </a:rPr>
                        <a:t>Box</a:t>
                      </a: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</a:tabLst>
                        <a:defRPr/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(b)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Wrist</a:t>
                      </a: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</a:tabLst>
                        <a:defRPr/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(c)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85495968"/>
                  </a:ext>
                </a:extLst>
              </a:tr>
              <a:tr h="41664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>
                          <a:effectLst/>
                        </a:rPr>
                        <a:t>Accuracy (%)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99.0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97.4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900" dirty="0">
                          <a:effectLst/>
                        </a:rPr>
                        <a:t>95.8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8325525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39DC61-E8A8-4566-A817-7EF8022987BE}"/>
              </a:ext>
            </a:extLst>
          </p:cNvPr>
          <p:cNvSpPr txBox="1"/>
          <p:nvPr/>
        </p:nvSpPr>
        <p:spPr>
          <a:xfrm>
            <a:off x="7496867" y="1081130"/>
            <a:ext cx="439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Sampling rate:</a:t>
            </a:r>
          </a:p>
          <a:p>
            <a:r>
              <a:rPr lang="en-US" sz="2400" dirty="0"/>
              <a:t>Camera: 60 fps  RMG: 1M </a:t>
            </a:r>
            <a:r>
              <a:rPr lang="en-US" sz="2400" dirty="0" err="1"/>
              <a:t>sps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797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709</Words>
  <Application>Microsoft Office PowerPoint</Application>
  <PresentationFormat>Widescreen</PresentationFormat>
  <Paragraphs>191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Times</vt:lpstr>
      <vt:lpstr>Times New Roman</vt:lpstr>
      <vt:lpstr>Office Theme</vt:lpstr>
      <vt:lpstr>1_Office Theme</vt:lpstr>
      <vt:lpstr>Touchless muscle activity monitoring for  Hand gesture recognition</vt:lpstr>
      <vt:lpstr>Existing hand gesture recognition systems</vt:lpstr>
      <vt:lpstr>RMG (radio-myography) for muscle activity sensing</vt:lpstr>
      <vt:lpstr>Study protocol and data processing    </vt:lpstr>
      <vt:lpstr>Classification results  using deep learning </vt:lpstr>
      <vt:lpstr>Classification results  using deep learning </vt:lpstr>
      <vt:lpstr>Analysis on classification results </vt:lpstr>
      <vt:lpstr>Benchmark with sEMG </vt:lpstr>
      <vt:lpstr>Variation in  experimental design</vt:lpstr>
      <vt:lpstr>Comparison of RMG to previous HGR works.</vt:lpstr>
      <vt:lpstr>Applications in Human Machine Interface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Touchless muscle activity monitoring for  Hand gesture recognition</dc:title>
  <dc:creator>Zijing Zhang</dc:creator>
  <cp:lastModifiedBy>Zijing Zhang</cp:lastModifiedBy>
  <cp:revision>1</cp:revision>
  <dcterms:created xsi:type="dcterms:W3CDTF">2022-11-08T16:35:04Z</dcterms:created>
  <dcterms:modified xsi:type="dcterms:W3CDTF">2022-11-08T16:46:48Z</dcterms:modified>
</cp:coreProperties>
</file>